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hyperlink" Target="https://holo.host/" TargetMode="External"/><Relationship Id="rId5" Type="http://schemas.openxmlformats.org/officeDocument/2006/relationships/hyperlink" Target="https://www.indiegogo.com/projects/holo-take-back-the-internet-shared-p2p-hosting-community-technology#/" TargetMode="External"/><Relationship Id="rId6" Type="http://schemas.openxmlformats.org/officeDocument/2006/relationships/hyperlink" Target="https://chat.holochain.net/" TargetMode="External"/><Relationship Id="rId7" Type="http://schemas.openxmlformats.org/officeDocument/2006/relationships/hyperlink" Target="https://holochain.org/hackathon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D4D4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12063"/>
            <a:ext cx="8839204" cy="9495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18050" y="2114775"/>
            <a:ext cx="8520600" cy="207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7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WTF is it?</a:t>
            </a:r>
            <a:endParaRPr b="0" i="0" sz="72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/>
        </p:nvSpPr>
        <p:spPr>
          <a:xfrm>
            <a:off x="308359" y="2362864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IoT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45900" y="2853342"/>
            <a:ext cx="2024100" cy="19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Homes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Wearables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Grid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City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Supply Chain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Emerging Applications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899325" y="2138767"/>
            <a:ext cx="24666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ARTIFICIAL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INTELLIGENCE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2023375" y="2853342"/>
            <a:ext cx="21981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Financial Management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Robotic Automation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Customer Service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Analytics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Medical Applications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4190751" y="2138764"/>
            <a:ext cx="2283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QUANTUM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COMPUTING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4253725" y="2853342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Integer Factorization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Quantum Cryptography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Molecular Modeling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Protein Folding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Genomics Research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6632776" y="2362864"/>
            <a:ext cx="20499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BIOTECHNOLOGY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6556575" y="2853342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Genomics Research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Agriculture Applications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Bioenergy Providers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Bioinformatics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Chemical Engineering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26225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385062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4584687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6901399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Example Emerging Applications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459525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 rideshare app run by riders and drivers, without a monopoly in the middle dictating terms. Holo hosts would get paid for helping host a website where anyone can book a ride.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3333900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An Emergency Response app to coordinate in the aftermath of a disaster, without needing a connection to a Silicon Valley data center. Unlike today's centralized applications, apps on Holo run just fine on a local network, or an on-the-fly mesh deployment.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6208275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venir"/>
                <a:ea typeface="Avenir"/>
                <a:cs typeface="Avenir"/>
                <a:sym typeface="Avenir"/>
              </a:rPr>
              <a:t>A community of rural homeowners who generate, store, and share electricity using solar panels, windmills, small water turbines, and backup batteries. Holochain is designed to handle exactly these sorts of micro-transactions.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9" name="Google Shape;159;p23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194550" y="3468275"/>
            <a:ext cx="87549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Holochain has a distributed multinational team of </a:t>
            </a:r>
            <a:r>
              <a:rPr b="0" i="0" lang="en" sz="1800" u="none" cap="none" strike="noStrik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X </a:t>
            </a:r>
            <a:r>
              <a:rPr b="0" i="0" lang="en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people operating in </a:t>
            </a:r>
            <a:r>
              <a:rPr b="0" i="0" lang="en" sz="1800" u="none" cap="none" strike="noStrik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X </a:t>
            </a:r>
            <a:r>
              <a:rPr b="0" i="0" lang="en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countries. With backgrounds from X, to X, to X, the organization is designed for resilience not only from a technology standpoint but from a human standpoint. It is designed to be a return on principles, not just a return on investment.</a:t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5" name="Google Shape;165;p24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66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The Team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797750" y="2849625"/>
            <a:ext cx="1959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Arthur Brock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Cofounder</a:t>
            </a:r>
            <a:endParaRPr b="0" i="0" sz="1400" u="none" cap="none" strike="noStrike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3592500" y="2849625"/>
            <a:ext cx="1959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Eric Harris-Braun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Cofounder</a:t>
            </a:r>
            <a:endParaRPr b="0" i="0" sz="1400" u="none" cap="none" strike="noStrike">
              <a:solidFill>
                <a:srgbClr val="666666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6180275" y="2849625"/>
            <a:ext cx="24501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Matthew Schutte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Director of Communications</a:t>
            </a:r>
            <a:endParaRPr b="0" i="0" sz="1400" u="none" cap="none" strike="noStrike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4275" y="937725"/>
            <a:ext cx="1927601" cy="1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95763" y="937725"/>
            <a:ext cx="1927601" cy="1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7250" y="922025"/>
            <a:ext cx="1959000" cy="19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idx="4294967295" type="ctrTitle"/>
          </p:nvPr>
        </p:nvSpPr>
        <p:spPr>
          <a:xfrm>
            <a:off x="0" y="3591075"/>
            <a:ext cx="9144000" cy="124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The future belongs to those who create a </a:t>
            </a:r>
            <a:r>
              <a:rPr b="1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distributed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b="1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equitable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, and </a:t>
            </a:r>
            <a:r>
              <a:rPr b="1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regenerative economy</a:t>
            </a:r>
            <a:r>
              <a:rPr b="0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Rejecting volatility and supplanting scarcity through deep wealth.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idx="4294967295" type="ctrTitle"/>
          </p:nvPr>
        </p:nvSpPr>
        <p:spPr>
          <a:xfrm>
            <a:off x="0" y="3127797"/>
            <a:ext cx="9144000" cy="14184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4"/>
              </a:rPr>
              <a:t>Holo.Host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Whitelisting/ICO info &amp; Technical Papers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Indiegogo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HoloPort hosting boxes &amp; personal developer training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6"/>
              </a:rPr>
              <a:t>Holochain Chat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Connect with developers and share ideas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Holochain.org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Upcoming global hackathons and other news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3" name="Google Shape;183;p26"/>
          <p:cNvSpPr txBox="1"/>
          <p:nvPr>
            <p:ph type="title"/>
          </p:nvPr>
        </p:nvSpPr>
        <p:spPr>
          <a:xfrm>
            <a:off x="0" y="99525"/>
            <a:ext cx="9144000" cy="507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Dive Deeper and Get Involved in Holochain Today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4" name="Google Shape;184;p26"/>
          <p:cNvSpPr/>
          <p:nvPr/>
        </p:nvSpPr>
        <p:spPr>
          <a:xfrm>
            <a:off x="0" y="606530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0" y="3286275"/>
            <a:ext cx="9144000" cy="12465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2008 saw both a breakdown of trust with the collapse of sprawling financial markets, and the birth of a new model for trust with </a:t>
            </a:r>
            <a:r>
              <a:rPr b="1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Blockchains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, and </a:t>
            </a:r>
            <a:r>
              <a:rPr b="1" i="0" lang="en" sz="2400" u="none" cap="none" strike="noStrike">
                <a:solidFill>
                  <a:srgbClr val="ACF4E6"/>
                </a:solidFill>
                <a:latin typeface="Avenir"/>
                <a:ea typeface="Avenir"/>
                <a:cs typeface="Avenir"/>
                <a:sym typeface="Avenir"/>
              </a:rPr>
              <a:t>Cryptocurrencies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ctrTitle"/>
          </p:nvPr>
        </p:nvSpPr>
        <p:spPr>
          <a:xfrm>
            <a:off x="0" y="3717900"/>
            <a:ext cx="9144000" cy="12579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66;p15"/>
          <p:cNvSpPr txBox="1"/>
          <p:nvPr>
            <p:ph type="ctrTitle"/>
          </p:nvPr>
        </p:nvSpPr>
        <p:spPr>
          <a:xfrm>
            <a:off x="208025" y="303025"/>
            <a:ext cx="4616400" cy="467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innovators, and change makers of this world got excited about the new possibilities to organise collectively, and exchange value.</a:t>
            </a:r>
            <a:endParaRPr b="0" i="0" sz="2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Banking without banks, borrowing without loans,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funding without equity...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1100" y="146750"/>
            <a:ext cx="4020001" cy="486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ctrTitle"/>
          </p:nvPr>
        </p:nvSpPr>
        <p:spPr>
          <a:xfrm>
            <a:off x="311700" y="659515"/>
            <a:ext cx="85206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the story leaves out is that blockchain cannot deliver on its promises of a decentralised world.</a:t>
            </a:r>
            <a:endParaRPr b="0" i="0" sz="2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3" name="Google Shape;73;p16"/>
          <p:cNvSpPr txBox="1"/>
          <p:nvPr>
            <p:ph type="ctrTitle"/>
          </p:nvPr>
        </p:nvSpPr>
        <p:spPr>
          <a:xfrm>
            <a:off x="0" y="4035075"/>
            <a:ext cx="9144000" cy="637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Holochain is the post-blockchain technology that will.</a:t>
            </a:r>
            <a:endParaRPr b="0" i="0" sz="2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74" name="Google Shape;74;p16"/>
          <p:cNvCxnSpPr/>
          <p:nvPr/>
        </p:nvCxnSpPr>
        <p:spPr>
          <a:xfrm>
            <a:off x="3557850" y="4672875"/>
            <a:ext cx="1836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6"/>
          <p:cNvSpPr/>
          <p:nvPr/>
        </p:nvSpPr>
        <p:spPr>
          <a:xfrm>
            <a:off x="0" y="4659225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0" y="389450"/>
            <a:ext cx="9144000" cy="8964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3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Holochain eliminates bottlenecks that make blockchains unfit </a:t>
            </a:r>
            <a:br>
              <a:rPr b="0" i="0" lang="en" sz="23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23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to build the decentralized world we want.</a:t>
            </a:r>
            <a:endParaRPr b="0" i="0" sz="23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0" y="1285850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921751" y="2752125"/>
            <a:ext cx="26211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TRADITIONAL BLOCKCHAIN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35500" y="3242600"/>
            <a:ext cx="3553800" cy="172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Centralized network-wide consensus validation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99.99% of data created is discarded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Network MUST update in unison, creating a supercomputer that can only process one perspective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Trust is network-wide or bust</a:t>
            </a: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915825" y="3069700"/>
            <a:ext cx="2626750" cy="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5408760" y="2752125"/>
            <a:ext cx="26211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HOLOCHAIN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5222509" y="3242600"/>
            <a:ext cx="3553800" cy="172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Distributed network for individualized validation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All data is held, and is considered valuable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Network updates in parallel instead of in unison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Trust generated on an individual basis </a:t>
            </a: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5402834" y="3069700"/>
            <a:ext cx="2626750" cy="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4065100" y="1681450"/>
            <a:ext cx="36759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6213" y="277550"/>
            <a:ext cx="2783873" cy="23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62720" y="277550"/>
            <a:ext cx="2908259" cy="23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/>
          <p:nvPr/>
        </p:nvSpPr>
        <p:spPr>
          <a:xfrm>
            <a:off x="5095000" y="233250"/>
            <a:ext cx="127500" cy="246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384559" y="1807672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SCALABLE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122100" y="2298150"/>
            <a:ext cx="2024100" cy="19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Network efficiency increases parallel to scale</a:t>
            </a: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Incentive driven network capacity</a:t>
            </a: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b="0" i="0" lang="en" sz="7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Virtuous feedback loops keep capacity in step with demand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Holochain is less volatile than a traditional blockchain because the architecture is: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572084" y="1807672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SECURE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2247700" y="2298150"/>
            <a:ext cx="19188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Distributed architecture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No centralized points of failure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Larger and more complex attack surfaces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266951" y="1807672"/>
            <a:ext cx="2283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ENERGY EFFICIENT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4329925" y="2298150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No consensus means no expensive hardware needed for validation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No outrageous power costs to run the equipment 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Lightweight enough to run on mobile phones and IoT devices  </a:t>
            </a: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07" name="Google Shape;107;p19"/>
          <p:cNvGrpSpPr/>
          <p:nvPr/>
        </p:nvGrpSpPr>
        <p:grpSpPr>
          <a:xfrm>
            <a:off x="488246" y="798035"/>
            <a:ext cx="7732279" cy="1123500"/>
            <a:chOff x="488246" y="798035"/>
            <a:chExt cx="7732279" cy="1123500"/>
          </a:xfrm>
        </p:grpSpPr>
        <p:pic>
          <p:nvPicPr>
            <p:cNvPr id="108" name="Google Shape;108;p19"/>
            <p:cNvPicPr preferRelativeResize="0"/>
            <p:nvPr/>
          </p:nvPicPr>
          <p:blipFill rotWithShape="1">
            <a:blip r:embed="rId3">
              <a:alphaModFix amt="76000"/>
            </a:blip>
            <a:srcRect b="0" l="0" r="0" t="0"/>
            <a:stretch/>
          </p:blipFill>
          <p:spPr>
            <a:xfrm>
              <a:off x="488246" y="798035"/>
              <a:ext cx="1123500" cy="112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675775" y="816934"/>
              <a:ext cx="1028400" cy="1028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9"/>
            <p:cNvPicPr preferRelativeResize="0"/>
            <p:nvPr/>
          </p:nvPicPr>
          <p:blipFill rotWithShape="1">
            <a:blip r:embed="rId5">
              <a:alphaModFix amt="75000"/>
            </a:blip>
            <a:srcRect b="0" l="0" r="0" t="0"/>
            <a:stretch/>
          </p:blipFill>
          <p:spPr>
            <a:xfrm>
              <a:off x="4958975" y="913434"/>
              <a:ext cx="870375" cy="870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9"/>
            <p:cNvPicPr preferRelativeResize="0"/>
            <p:nvPr/>
          </p:nvPicPr>
          <p:blipFill rotWithShape="1">
            <a:blip r:embed="rId6">
              <a:alphaModFix amt="62000"/>
            </a:blip>
            <a:srcRect b="0" l="0" r="0" t="0"/>
            <a:stretch/>
          </p:blipFill>
          <p:spPr>
            <a:xfrm>
              <a:off x="7329850" y="893134"/>
              <a:ext cx="890675" cy="890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19"/>
          <p:cNvSpPr txBox="1"/>
          <p:nvPr/>
        </p:nvSpPr>
        <p:spPr>
          <a:xfrm>
            <a:off x="6708976" y="1807672"/>
            <a:ext cx="20499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COST EFFECTIVE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6861375" y="2298150"/>
            <a:ext cx="2283000" cy="27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Cheap transactions: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costs $10,000 on Ethereum costs $1 on Holochain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Cheap development: No smart contract developer scarcity: just javascript and </a:t>
            </a:r>
            <a:r>
              <a:rPr lang="en" sz="12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Rust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Cheap hosting: distributed hosting gets cheaper as the network grows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302425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2461262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4660887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6977599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187575" y="922175"/>
            <a:ext cx="8754900" cy="24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Own your data, control who has access to it and when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Lets the crowd put itself in the cloud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New types of applications with more flexibility of use and interaction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Fast microtransactions that can handle credit card-scale payment processing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Adaptable solutions from distributed P2P networks to robust localized systems 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Interoperability of Apps, freedom of association and connection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3" name="Google Shape;123;p20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66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What does Holochain enable?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0" y="119050"/>
            <a:ext cx="9144000" cy="435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Existing Applications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2287150" y="3712350"/>
            <a:ext cx="67974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Clutter - a distributed version of Twitter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Holo Chat - </a:t>
            </a:r>
            <a:r>
              <a:rPr b="0" i="0" lang="en" sz="1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Multi-room P2P chat (like a distributed Slack)</a:t>
            </a:r>
            <a:endParaRPr b="0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FractalWiki - a Hierarchical wiki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Cointoss - an app for trustable random initiation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1" name="Google Shape;131;p21"/>
          <p:cNvSpPr/>
          <p:nvPr/>
        </p:nvSpPr>
        <p:spPr>
          <a:xfrm flipH="1" rot="10800000">
            <a:off x="0" y="55510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510600" y="762875"/>
            <a:ext cx="8308800" cy="252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IS A SPOT TO TALK ABOUT ENABLING HOLO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